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65" r:id="rId5"/>
    <p:sldId id="266" r:id="rId6"/>
    <p:sldId id="264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E091B7-5E67-9271-FC2D-CE677578DE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1C69E67-038D-6C2B-D92A-7387A95584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B4C6E4-E9D2-6FCA-5E09-7801320A3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4AA6AD-D99B-FED2-4116-877F5F39F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CA1040-61E5-9B23-BB4D-AD4B804F9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452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80EE0-3553-A6EF-311E-9C2A18A8C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653BEE-1825-C9AC-1FB5-F2E852A87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7EE0DF-5221-9298-DE26-7F05FBB6A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AE2A648-B996-9ABC-B70D-56F807094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961D3EC-E5A6-E097-AD36-6182A3DEA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9070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6D5042B-AD19-E344-93C6-C119A80C74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829A0E6-4957-340A-78CC-4826C3860E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2BF28C-BDBA-25F8-51A6-D81F67491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4DD4B96-DA53-03A2-E805-DA0A1BFC0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539BD3-5E26-4650-EAF5-9F74A2BA9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2628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DC5C40-252A-A20C-8202-C44889967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F0D7E4E-0B25-2D53-ABB5-DD1CE21E1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F27118B-9479-268B-2746-5CF25408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B99A5F4-13E5-133D-5A1E-E6C377D33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54EF03-0995-36D0-2B3B-66EA60907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275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AA5CD0-8FF7-C807-1EF2-36006410C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CFADF8-C1D4-EF6C-4DA0-824379C04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420F362-655B-0B60-0A8A-6B372CE3B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23367C-2123-6523-9929-D123D8712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87D4C3-DC59-A4E2-8149-7384BD15D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5318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7E11D4-BD5D-E743-A888-1449097C7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3AEC9B2-B195-F285-400D-0857E8F4B6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FB96600-DBBB-0931-83D0-87F4CA689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3EE342-9111-8095-293C-A01B1C3BB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D1F488A-40E1-4D4F-FE5A-129E97E18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55A24AD-429C-325B-DD44-0D99C21F6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497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079B2B-20FA-C635-5BC6-2E3B01CD6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B98E652-582B-5257-B98E-6019423F2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5FD03F0-A2CB-623A-43DD-1A795B9100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6D39C54-2131-CB05-A1F6-25E039CA22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04ED063-737B-E2F2-8BC8-F007C3D446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1A2E846-CCA4-EE49-9626-978978B59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3B54C92-F800-E538-E4C9-ED4046C82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D8D6585-B3AD-2791-03B6-C0CB0A50B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3822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BCF146-85E2-DD58-7BDB-486663747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1A68759-5BB1-9DFA-BA8B-352209DD0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041C845-0402-BEF4-28C6-CBA8D9B9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56839B8-8A31-E538-26D6-FB5376F7E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884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BFEC98B-D2B6-FE21-3DBE-1846CCFC8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35139F4-DE2A-49F7-73C7-88C56E61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36782F3-59AD-E4AD-0E77-8E418EEC2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615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3E68A0-6709-711F-08CA-D85B62018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2920A7-25B1-3E6E-C688-E6A00F295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0BBFC19-0EBC-C216-D1F2-C210EF5E5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2AF930E-DCE8-0CB5-DC93-4B3849181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B1F8BFE-25B6-BDD6-169C-B41383081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7D022FC-01FA-3386-E2B4-9DAC33305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8817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ADDEAA-B695-C747-4DA0-16B45663A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FF22BF5-349D-8E41-7527-EDC40B93FD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C2FD16E-9AE5-C289-3533-B85D697E01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C143C14-122D-CF12-6F70-49CB8BDC2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B49E5D3-DC64-4D99-E6CB-76A50A1FA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769991D-E74A-9DB9-4E68-95715EC9E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55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938BBA9E-87B0-EA9F-379D-27ECA9BA1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0FB1771-5024-B2E7-B92D-06207CBB52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47DB38C-65BC-4067-C9D2-A316EBB6C1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F73546-BA6D-4E5B-9414-8358AA4BDEE0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28A97B-75FF-D173-B59B-44515A302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0598D7-836B-2FDA-1FC6-A507799F0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021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7393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BE5FA-6355-9810-8697-7986FAAF44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1F89504D-1FD1-72DF-500F-98D72B929A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49F74FE-8B0A-7DF9-421F-538236B06577}"/>
              </a:ext>
            </a:extLst>
          </p:cNvPr>
          <p:cNvSpPr txBox="1"/>
          <p:nvPr/>
        </p:nvSpPr>
        <p:spPr>
          <a:xfrm>
            <a:off x="718531" y="1690062"/>
            <a:ext cx="10754937" cy="440120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è"/>
            </a:pPr>
            <a:r>
              <a:rPr lang="pt-BR" sz="2400" dirty="0">
                <a:solidFill>
                  <a:srgbClr val="005DB8"/>
                </a:solidFill>
                <a:latin typeface="+mj-lt"/>
              </a:rPr>
              <a:t>Modalidade que permite o reconhecimento de direitos para a decisão do benefício de auxílio por incapacidade temporária por meio de análise documental.</a:t>
            </a:r>
          </a:p>
          <a:p>
            <a:pPr algn="just"/>
            <a:endParaRPr lang="pt-BR" sz="2400" dirty="0">
              <a:solidFill>
                <a:srgbClr val="005DB8"/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è"/>
            </a:pPr>
            <a:r>
              <a:rPr lang="pt-BR" sz="2400" dirty="0">
                <a:solidFill>
                  <a:srgbClr val="005DB8"/>
                </a:solidFill>
                <a:latin typeface="+mj-lt"/>
              </a:rPr>
              <a:t> Autorizada pela Lei nº 14.441/2022.</a:t>
            </a:r>
          </a:p>
          <a:p>
            <a:pPr marL="342900" indent="-342900" algn="just">
              <a:buFont typeface="Wingdings" panose="05000000000000000000" pitchFamily="2" charset="2"/>
              <a:buChar char="è"/>
            </a:pPr>
            <a:endParaRPr lang="pt-BR" sz="2400" dirty="0">
              <a:solidFill>
                <a:srgbClr val="005DB8"/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è"/>
            </a:pPr>
            <a:r>
              <a:rPr lang="pt-BR" sz="2400" dirty="0">
                <a:solidFill>
                  <a:srgbClr val="005DB8"/>
                </a:solidFill>
                <a:latin typeface="+mj-lt"/>
              </a:rPr>
              <a:t> Atualmente, aplicável por meio do serviço </a:t>
            </a:r>
            <a:r>
              <a:rPr lang="pt-BR" sz="2400" b="1" u="sng" dirty="0">
                <a:solidFill>
                  <a:srgbClr val="005DB8"/>
                </a:solidFill>
                <a:latin typeface="+mj-lt"/>
              </a:rPr>
              <a:t>denominado como </a:t>
            </a:r>
            <a:r>
              <a:rPr lang="pt-BR" sz="2400" b="1" u="sng" dirty="0" err="1">
                <a:solidFill>
                  <a:srgbClr val="005DB8"/>
                </a:solidFill>
                <a:latin typeface="+mj-lt"/>
              </a:rPr>
              <a:t>Atestmed</a:t>
            </a:r>
            <a:r>
              <a:rPr lang="pt-BR" sz="2400" dirty="0">
                <a:solidFill>
                  <a:srgbClr val="005DB8"/>
                </a:solidFill>
                <a:latin typeface="+mj-lt"/>
              </a:rPr>
              <a:t>.</a:t>
            </a:r>
          </a:p>
          <a:p>
            <a:pPr algn="just"/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1600" dirty="0">
                <a:latin typeface="+mj-lt"/>
              </a:rPr>
              <a:t>Envio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digital da documentação 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pt-BR" sz="1600" b="0" i="0" dirty="0">
                <a:solidFill>
                  <a:srgbClr val="000000"/>
                </a:solidFill>
                <a:effectLst/>
                <a:latin typeface="+mj-lt"/>
              </a:rPr>
              <a:t>por meio de canais digitais ou diretamente nas agências do INSS.</a:t>
            </a:r>
          </a:p>
          <a:p>
            <a:pPr algn="just"/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1600" b="0" i="0" dirty="0">
                <a:solidFill>
                  <a:srgbClr val="000000"/>
                </a:solidFill>
                <a:effectLst/>
                <a:latin typeface="+mj-lt"/>
              </a:rPr>
              <a:t>sem necessidade de agendamento para o atendimento presencial do cidadão</a:t>
            </a:r>
            <a:r>
              <a:rPr lang="pt-BR" sz="1600" dirty="0">
                <a:solidFill>
                  <a:srgbClr val="000000"/>
                </a:solidFill>
                <a:latin typeface="+mj-lt"/>
              </a:rPr>
              <a:t>.</a:t>
            </a:r>
            <a:endParaRPr lang="pt-BR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pPr algn="just"/>
            <a:endParaRPr lang="pt-BR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Maior agilidade e alcance do serviço (redução do tempo de espera para atendimento ao cidadão e ampliação da capilaridade da Perícia Médica Federal).</a:t>
            </a:r>
          </a:p>
          <a:p>
            <a:pPr algn="just"/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182F74D-0300-C585-8A1B-4C6F5FDD909B}"/>
              </a:ext>
            </a:extLst>
          </p:cNvPr>
          <p:cNvSpPr txBox="1"/>
          <p:nvPr/>
        </p:nvSpPr>
        <p:spPr>
          <a:xfrm>
            <a:off x="19889" y="562500"/>
            <a:ext cx="951272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 b="1" spc="600" dirty="0">
                <a:solidFill>
                  <a:srgbClr val="005DB8"/>
                </a:solidFill>
                <a:latin typeface="+mj-lt"/>
              </a:rPr>
              <a:t>Análise documental:</a:t>
            </a:r>
          </a:p>
          <a:p>
            <a:r>
              <a:rPr lang="pt-BR" sz="2400" b="1" spc="600" dirty="0">
                <a:solidFill>
                  <a:srgbClr val="005DB8"/>
                </a:solidFill>
                <a:latin typeface="+mj-lt"/>
              </a:rPr>
              <a:t>Benefício por Incapacidade Temporária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A6D85F57-FD3A-E6C6-0CA9-83698F1D850C}"/>
              </a:ext>
            </a:extLst>
          </p:cNvPr>
          <p:cNvCxnSpPr>
            <a:cxnSpLocks/>
          </p:cNvCxnSpPr>
          <p:nvPr/>
        </p:nvCxnSpPr>
        <p:spPr>
          <a:xfrm>
            <a:off x="0" y="1478149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D9BBDDA2-B62D-7DC2-E206-D359173430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349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75F00-3AF8-4197-ED78-4EA67AC44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FF338A11-0EE6-3DA5-17EF-FCF056A2C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EE3EF54-EF1E-4C15-A716-1E5E4414DE42}"/>
              </a:ext>
            </a:extLst>
          </p:cNvPr>
          <p:cNvSpPr txBox="1"/>
          <p:nvPr/>
        </p:nvSpPr>
        <p:spPr>
          <a:xfrm>
            <a:off x="718531" y="1690062"/>
            <a:ext cx="10754937" cy="495520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è"/>
            </a:pPr>
            <a:r>
              <a:rPr lang="pt-BR" sz="2400" dirty="0">
                <a:solidFill>
                  <a:srgbClr val="005DB8"/>
                </a:solidFill>
                <a:latin typeface="+mj-lt"/>
              </a:rPr>
              <a:t> Contexto normativo infralegal:</a:t>
            </a:r>
          </a:p>
          <a:p>
            <a:pPr algn="just"/>
            <a:r>
              <a:rPr lang="pt-BR" sz="2400" dirty="0">
                <a:solidFill>
                  <a:srgbClr val="005DB8"/>
                </a:solidFill>
                <a:latin typeface="+mj-lt"/>
              </a:rPr>
              <a:t>  </a:t>
            </a:r>
            <a:endParaRPr lang="pt-BR" sz="1600" dirty="0"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Teve sua implementação </a:t>
            </a: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pt-B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naugural com a publicação da Portaria Conjunta MTP/INSS n.º 7, de 28 de julho de 2022.</a:t>
            </a:r>
          </a:p>
          <a:p>
            <a:pPr algn="just"/>
            <a:endParaRPr lang="pt-BR" sz="1600" dirty="0"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16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 modelo, </a:t>
            </a: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atualmente, é disciplinado pela Portaria Conjunta MPS/INSS n.º 38, de 20 de julho de 2023: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pt-BR" sz="1600" dirty="0">
              <a:solidFill>
                <a:srgbClr val="000000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1200150" lvl="2" indent="-285750" algn="just">
              <a:buFont typeface="Wingdings" panose="05000000000000000000" pitchFamily="2" charset="2"/>
              <a:buChar char="à"/>
            </a:pP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A</a:t>
            </a: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mpliou a capacidade de aplicação da modalidade de atendimento, com simplificação do fluxo procedimental e aprimoramento na execução do </a:t>
            </a:r>
            <a:r>
              <a:rPr lang="pt-BR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Atestmed</a:t>
            </a: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pPr marL="1200150" lvl="2" indent="-285750" algn="just">
              <a:buFont typeface="Wingdings" panose="05000000000000000000" pitchFamily="2" charset="2"/>
              <a:buChar char="à"/>
            </a:pP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Sem alteração da essência do modelo de reconhecimento de direitos proposto </a:t>
            </a:r>
            <a:r>
              <a:rPr lang="pt-BR" sz="1600" dirty="0" err="1">
                <a:solidFill>
                  <a:srgbClr val="000000"/>
                </a:solidFill>
                <a:latin typeface="Calibri" panose="020F0502020204030204" pitchFamily="34" charset="0"/>
              </a:rPr>
              <a:t>inauguralmente</a:t>
            </a:r>
            <a:r>
              <a:rPr lang="pt-BR" sz="1600" dirty="0">
                <a:solidFill>
                  <a:srgbClr val="000000"/>
                </a:solidFill>
                <a:latin typeface="Calibri" panose="020F0502020204030204" pitchFamily="34" charset="0"/>
              </a:rPr>
              <a:t> (modificações se restringiram aos prazos e parâmetros inerentes ao serviço).</a:t>
            </a:r>
          </a:p>
          <a:p>
            <a:pPr marL="342900" indent="-342900" algn="just">
              <a:buFont typeface="Wingdings" panose="05000000000000000000" pitchFamily="2" charset="2"/>
              <a:buChar char="è"/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è"/>
            </a:pPr>
            <a:r>
              <a:rPr lang="pt-BR" sz="2400" dirty="0">
                <a:solidFill>
                  <a:srgbClr val="005DB8"/>
                </a:solidFill>
                <a:latin typeface="+mj-lt"/>
              </a:rPr>
              <a:t>Até a publicação da MP n.º 1.303, de 11 de junho de 2025, o prazo máximo para a concessão do benefício de auxílio por incapacidade temporária por análise documental era de 180 dias.</a:t>
            </a:r>
          </a:p>
          <a:p>
            <a:pPr marL="342900" indent="-342900" algn="just">
              <a:buFont typeface="Wingdings" panose="05000000000000000000" pitchFamily="2" charset="2"/>
              <a:buChar char="è"/>
            </a:pPr>
            <a:endParaRPr lang="pt-BR" sz="2400" dirty="0">
              <a:solidFill>
                <a:srgbClr val="005DB8"/>
              </a:solidFill>
              <a:latin typeface="+mj-lt"/>
            </a:endParaRPr>
          </a:p>
          <a:p>
            <a:pPr algn="just"/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AB28B7A-A2B1-5BD0-E892-6220CFA29297}"/>
              </a:ext>
            </a:extLst>
          </p:cNvPr>
          <p:cNvSpPr txBox="1"/>
          <p:nvPr/>
        </p:nvSpPr>
        <p:spPr>
          <a:xfrm>
            <a:off x="19889" y="562500"/>
            <a:ext cx="951272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600" b="1" spc="600" dirty="0">
                <a:solidFill>
                  <a:srgbClr val="005DB8"/>
                </a:solidFill>
                <a:latin typeface="+mj-lt"/>
              </a:rPr>
              <a:t>Análise documental para a concessão do Benefício por Incapacidade Temporária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F77BDEF9-3715-878C-66F7-B4918EC0F12C}"/>
              </a:ext>
            </a:extLst>
          </p:cNvPr>
          <p:cNvCxnSpPr>
            <a:cxnSpLocks/>
          </p:cNvCxnSpPr>
          <p:nvPr/>
        </p:nvCxnSpPr>
        <p:spPr>
          <a:xfrm>
            <a:off x="0" y="1478149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63A8AE8-B61E-B35E-FDBA-6DC5327349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01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A87F0-872E-9BCD-CE15-443EC9E9C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F764FF85-9463-B3E2-1F31-4EBCB0FED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173122A-0F0A-03DE-480A-17D2662B9702}"/>
              </a:ext>
            </a:extLst>
          </p:cNvPr>
          <p:cNvSpPr txBox="1"/>
          <p:nvPr/>
        </p:nvSpPr>
        <p:spPr>
          <a:xfrm>
            <a:off x="700914" y="1712470"/>
            <a:ext cx="10966830" cy="384720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r>
              <a:rPr lang="pt-BR" sz="2400" dirty="0">
                <a:solidFill>
                  <a:srgbClr val="005DB8"/>
                </a:solidFill>
                <a:latin typeface="+mj-lt"/>
                <a:sym typeface="Wingdings" panose="05000000000000000000" pitchFamily="2" charset="2"/>
              </a:rPr>
              <a:t> </a:t>
            </a:r>
            <a:r>
              <a:rPr lang="pt-BR" sz="2400" dirty="0">
                <a:solidFill>
                  <a:srgbClr val="005DB8"/>
                </a:solidFill>
                <a:latin typeface="+mj-lt"/>
              </a:rPr>
              <a:t>MP n.º 1.303, de 11 de junho de 2025:</a:t>
            </a:r>
          </a:p>
          <a:p>
            <a:pPr algn="just"/>
            <a:r>
              <a:rPr lang="pt-BR" dirty="0">
                <a:latin typeface="+mj-lt"/>
              </a:rPr>
              <a:t>	Alterou o art. 60 da Lei nº 8.213/1991.</a:t>
            </a:r>
          </a:p>
          <a:p>
            <a:pPr algn="just"/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2000" dirty="0">
                <a:latin typeface="+mj-lt"/>
              </a:rPr>
              <a:t>Estabelecendo novo prazo máximo de duração do BI concedido por análise documental:</a:t>
            </a:r>
          </a:p>
          <a:p>
            <a:pPr algn="just"/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just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	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Limite de duração de 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30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dias para benefício de auxílio por incapacidade temporária por análise documental.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just"/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2000" dirty="0">
                <a:latin typeface="+mj-lt"/>
              </a:rPr>
              <a:t>Flexibilização da regra:</a:t>
            </a:r>
          </a:p>
          <a:p>
            <a:pPr algn="just"/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just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	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§ 11-E: autoriza a ampliação, em caráter excepcional e transitório, do prazo máximo de duração do auxílio por incapacidade temporária concedido por meio de análise documental.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A6377DB-A0E9-2285-FFF0-77C1C1A2B6D3}"/>
              </a:ext>
            </a:extLst>
          </p:cNvPr>
          <p:cNvSpPr txBox="1"/>
          <p:nvPr/>
        </p:nvSpPr>
        <p:spPr>
          <a:xfrm>
            <a:off x="968977" y="497014"/>
            <a:ext cx="74297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spc="600" dirty="0">
                <a:solidFill>
                  <a:srgbClr val="005DB8"/>
                </a:solidFill>
                <a:latin typeface="+mj-lt"/>
              </a:rPr>
              <a:t>Mudanças na Legislação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7EF46C10-14F9-0E1E-9905-72483AB8042A}"/>
              </a:ext>
            </a:extLst>
          </p:cNvPr>
          <p:cNvCxnSpPr>
            <a:cxnSpLocks/>
          </p:cNvCxnSpPr>
          <p:nvPr/>
        </p:nvCxnSpPr>
        <p:spPr>
          <a:xfrm>
            <a:off x="0" y="1306699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71EDCC8E-370E-A27A-9816-ABFFBDA046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78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9A898-2F0D-3C3A-0B7B-DBB0F90DD3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rma">
            <a:extLst>
              <a:ext uri="{FF2B5EF4-FFF2-40B4-BE49-F238E27FC236}">
                <a16:creationId xmlns:a16="http://schemas.microsoft.com/office/drawing/2014/main" id="{AF6B3A72-F3BC-D3D5-143D-DA9655F164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AB8E75B-47C3-BE4E-6E0D-7602315CDF39}"/>
              </a:ext>
            </a:extLst>
          </p:cNvPr>
          <p:cNvSpPr txBox="1"/>
          <p:nvPr/>
        </p:nvSpPr>
        <p:spPr>
          <a:xfrm>
            <a:off x="1208913" y="1640357"/>
            <a:ext cx="8476863" cy="480131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è"/>
            </a:pPr>
            <a:r>
              <a:rPr lang="pt-BR" sz="2400" dirty="0">
                <a:solidFill>
                  <a:srgbClr val="005DB8"/>
                </a:solidFill>
                <a:latin typeface="+mj-lt"/>
              </a:rPr>
              <a:t> Portaria Conjunta </a:t>
            </a:r>
            <a:r>
              <a:rPr lang="pt-BR" sz="2400" dirty="0">
                <a:solidFill>
                  <a:srgbClr val="005DB8"/>
                </a:solidFill>
                <a:latin typeface="+mj-lt"/>
                <a:sym typeface="Wingdings" panose="05000000000000000000" pitchFamily="2" charset="2"/>
              </a:rPr>
              <a:t>MPS/INSS Nº 59, de 17 de junho de 2025:</a:t>
            </a:r>
          </a:p>
          <a:p>
            <a:pPr algn="just"/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t-BR" sz="2000" dirty="0">
                <a:latin typeface="+mj-lt"/>
                <a:sym typeface="Wingdings" panose="05000000000000000000" pitchFamily="2" charset="2"/>
              </a:rPr>
              <a:t>Adequa a redação da </a:t>
            </a:r>
            <a:r>
              <a:rPr lang="pt-BR" sz="2000" dirty="0">
                <a:latin typeface="+mj-lt"/>
              </a:rPr>
              <a:t>Portaria Conjunta MPS/INSS n.º 38, de 20 de julho de 2023, à MP n.º 1.303, de 11 de junho de 2025: </a:t>
            </a:r>
          </a:p>
          <a:p>
            <a:pPr algn="just"/>
            <a:r>
              <a:rPr lang="pt-BR" sz="2000" dirty="0">
                <a:latin typeface="+mj-lt"/>
              </a:rPr>
              <a:t>	</a:t>
            </a:r>
          </a:p>
          <a:p>
            <a:pPr algn="just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sym typeface="Wingdings" panose="05000000000000000000" pitchFamily="2" charset="2"/>
              </a:rPr>
              <a:t>	 O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bservância do prazo máximo de 30 dias de duração do BI concedido por análise documental.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Wingdings" panose="05000000000000000000" pitchFamily="2" charset="2"/>
            </a:endParaRPr>
          </a:p>
          <a:p>
            <a:pPr algn="just"/>
            <a:r>
              <a:rPr lang="pt-BR" sz="2400" dirty="0">
                <a:solidFill>
                  <a:srgbClr val="005DB8"/>
                </a:solidFill>
                <a:latin typeface="+mj-lt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è"/>
            </a:pPr>
            <a:r>
              <a:rPr lang="pt-BR" sz="2400" dirty="0">
                <a:solidFill>
                  <a:srgbClr val="005DB8"/>
                </a:solidFill>
                <a:latin typeface="+mj-lt"/>
              </a:rPr>
              <a:t>Portaria Conjunta </a:t>
            </a:r>
            <a:r>
              <a:rPr lang="pt-BR" sz="2400" dirty="0">
                <a:solidFill>
                  <a:srgbClr val="005DB8"/>
                </a:solidFill>
                <a:latin typeface="+mj-lt"/>
                <a:sym typeface="Wingdings" panose="05000000000000000000" pitchFamily="2" charset="2"/>
              </a:rPr>
              <a:t>MPS/INSS Nº 60, de 17 de junho de 2025:</a:t>
            </a:r>
          </a:p>
          <a:p>
            <a:pPr marL="285750" indent="-285750" algn="just">
              <a:buFont typeface="Wingdings" panose="05000000000000000000" pitchFamily="2" charset="2"/>
              <a:buChar char="è"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t-BR" sz="2000" dirty="0">
                <a:latin typeface="+mj-lt"/>
                <a:sym typeface="Wingdings" panose="05000000000000000000" pitchFamily="2" charset="2"/>
              </a:rPr>
              <a:t>Com base na flexibilização permitida pelo § 11-E do art. 60  Lei nº 8.213/1991: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pt-BR" sz="2000" dirty="0">
              <a:latin typeface="+mj-lt"/>
              <a:sym typeface="Wingdings" panose="05000000000000000000" pitchFamily="2" charset="2"/>
            </a:endParaRPr>
          </a:p>
          <a:p>
            <a:pPr algn="just"/>
            <a:r>
              <a:rPr lang="pt-BR" sz="2000" dirty="0">
                <a:latin typeface="+mj-lt"/>
                <a:sym typeface="Wingdings" panose="05000000000000000000" pitchFamily="2" charset="2"/>
              </a:rPr>
              <a:t>	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Autoriza, em caráter excepcional e transitório, a ampliação do prazo máximo de duração do auxílio por incapacidade temporária concedido por meio de análise documental: 60 dias de duração.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3F9A6A6-C8F9-0867-A265-DFAD45CE5422}"/>
              </a:ext>
            </a:extLst>
          </p:cNvPr>
          <p:cNvSpPr txBox="1"/>
          <p:nvPr/>
        </p:nvSpPr>
        <p:spPr>
          <a:xfrm>
            <a:off x="968977" y="497013"/>
            <a:ext cx="78291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spc="600" dirty="0">
                <a:solidFill>
                  <a:srgbClr val="005DB8"/>
                </a:solidFill>
                <a:latin typeface="+mj-lt"/>
              </a:rPr>
              <a:t>Regulamentação</a:t>
            </a:r>
            <a:r>
              <a:rPr lang="pt-BR" sz="3600" b="1" spc="600" dirty="0">
                <a:solidFill>
                  <a:srgbClr val="005DB8"/>
                </a:solidFill>
                <a:latin typeface="+mj-lt"/>
              </a:rPr>
              <a:t> </a:t>
            </a:r>
            <a:r>
              <a:rPr lang="pt-BR" sz="3200" b="1" spc="600" dirty="0">
                <a:solidFill>
                  <a:srgbClr val="005DB8"/>
                </a:solidFill>
                <a:latin typeface="+mj-lt"/>
              </a:rPr>
              <a:t>Atual</a:t>
            </a:r>
            <a:endParaRPr lang="pt-BR" sz="3600" b="1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A9DCFAAC-60E0-33C9-7A92-EBEE4110F170}"/>
              </a:ext>
            </a:extLst>
          </p:cNvPr>
          <p:cNvCxnSpPr>
            <a:cxnSpLocks/>
          </p:cNvCxnSpPr>
          <p:nvPr/>
        </p:nvCxnSpPr>
        <p:spPr>
          <a:xfrm>
            <a:off x="0" y="1487674"/>
            <a:ext cx="460057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E1633DAF-2B25-39B7-F03E-4F1650DFC7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894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038164AC-A5EA-6BA7-5779-D6DDFFAD7CAD}"/>
              </a:ext>
            </a:extLst>
          </p:cNvPr>
          <p:cNvSpPr txBox="1"/>
          <p:nvPr/>
        </p:nvSpPr>
        <p:spPr>
          <a:xfrm>
            <a:off x="3631580" y="5441588"/>
            <a:ext cx="4928840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Ministério da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Esplanada dos Ministérios, Bloco F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(61) 2021-5449 / Brasília - DF</a:t>
            </a:r>
          </a:p>
        </p:txBody>
      </p:sp>
      <p:pic>
        <p:nvPicPr>
          <p:cNvPr id="6" name="Imagem 5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DEA96889-93F7-587A-B42F-077555AFD3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1" y="2887964"/>
            <a:ext cx="5162558" cy="108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069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FE8DDA9B3586F4F9E6F3FDFC3836DE8" ma:contentTypeVersion="15" ma:contentTypeDescription="Crie um novo documento." ma:contentTypeScope="" ma:versionID="b7be27425deee75787bf307c55f8135a">
  <xsd:schema xmlns:xsd="http://www.w3.org/2001/XMLSchema" xmlns:xs="http://www.w3.org/2001/XMLSchema" xmlns:p="http://schemas.microsoft.com/office/2006/metadata/properties" xmlns:ns2="1dc9edf2-5d17-43b4-a6e5-fdec2551ea09" xmlns:ns3="e8efdfe3-af0e-41b5-bec8-124024c2c490" targetNamespace="http://schemas.microsoft.com/office/2006/metadata/properties" ma:root="true" ma:fieldsID="ad376d7c7d256e5fcf858f510e6fa055" ns2:_="" ns3:_="">
    <xsd:import namespace="1dc9edf2-5d17-43b4-a6e5-fdec2551ea09"/>
    <xsd:import namespace="e8efdfe3-af0e-41b5-bec8-124024c2c4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9edf2-5d17-43b4-a6e5-fdec2551ea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bf897d17-34fd-4a01-8f80-908009a6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fdfe3-af0e-41b5-bec8-124024c2c49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f522f75-afee-4c85-80e0-afd0774978a6}" ma:internalName="TaxCatchAll" ma:showField="CatchAllData" ma:web="e8efdfe3-af0e-41b5-bec8-124024c2c4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8efdfe3-af0e-41b5-bec8-124024c2c490" xsi:nil="true"/>
    <lcf76f155ced4ddcb4097134ff3c332f xmlns="1dc9edf2-5d17-43b4-a6e5-fdec2551ea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8035C49-6359-4F2F-8E1E-117BFECA1326}"/>
</file>

<file path=customXml/itemProps2.xml><?xml version="1.0" encoding="utf-8"?>
<ds:datastoreItem xmlns:ds="http://schemas.openxmlformats.org/officeDocument/2006/customXml" ds:itemID="{F18BF3FE-E9CD-438D-9B63-4A5E4DA48764}"/>
</file>

<file path=customXml/itemProps3.xml><?xml version="1.0" encoding="utf-8"?>
<ds:datastoreItem xmlns:ds="http://schemas.openxmlformats.org/officeDocument/2006/customXml" ds:itemID="{7323772A-B435-4C5D-B2FC-424152AEF899}"/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504</Words>
  <Application>Microsoft Office PowerPoint</Application>
  <PresentationFormat>Widescreen</PresentationFormat>
  <Paragraphs>50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Luciano Jose Rocha Costa</dc:creator>
  <cp:lastModifiedBy>Sandra Goncalves Lopes</cp:lastModifiedBy>
  <cp:revision>10</cp:revision>
  <dcterms:created xsi:type="dcterms:W3CDTF">2024-04-15T19:22:22Z</dcterms:created>
  <dcterms:modified xsi:type="dcterms:W3CDTF">2025-06-24T15:13:23Z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0x0101002FE8DDA9B3586F4F9E6F3FDFC3836DE8</vt:lpwstr>
  </property>
</Properties>
</file>